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66" r:id="rId4"/>
    <p:sldId id="267" r:id="rId5"/>
    <p:sldId id="268" r:id="rId6"/>
    <p:sldId id="269" r:id="rId7"/>
    <p:sldId id="265" r:id="rId8"/>
    <p:sldId id="270" r:id="rId9"/>
    <p:sldId id="271" r:id="rId10"/>
    <p:sldId id="273" r:id="rId11"/>
    <p:sldId id="279" r:id="rId12"/>
    <p:sldId id="280" r:id="rId13"/>
    <p:sldId id="272" r:id="rId14"/>
    <p:sldId id="274" r:id="rId15"/>
    <p:sldId id="275" r:id="rId16"/>
    <p:sldId id="276" r:id="rId17"/>
    <p:sldId id="277" r:id="rId18"/>
    <p:sldId id="278" r:id="rId19"/>
    <p:sldId id="262" r:id="rId20"/>
  </p:sldIdLst>
  <p:sldSz cx="9144000" cy="5143500" type="screen16x9"/>
  <p:notesSz cx="6858000" cy="9144000"/>
  <p:embeddedFontLst>
    <p:embeddedFont>
      <p:font typeface="Oswald Medium" panose="00000600000000000000" pitchFamily="2" charset="0"/>
      <p:regular r:id="rId22"/>
      <p:bold r:id="rId23"/>
    </p:embeddedFont>
    <p:embeddedFont>
      <p:font typeface="Roboto" panose="02000000000000000000" pitchFamily="2" charset="0"/>
      <p:regular r:id="rId24"/>
      <p:bold r:id="rId25"/>
      <p:italic r:id="rId26"/>
      <p:boldItalic r:id="rId27"/>
    </p:embeddedFont>
    <p:embeddedFont>
      <p:font typeface="Roboto Medium"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80" autoAdjust="0"/>
  </p:normalViewPr>
  <p:slideViewPr>
    <p:cSldViewPr snapToGrid="0">
      <p:cViewPr>
        <p:scale>
          <a:sx n="75" d="100"/>
          <a:sy n="75" d="100"/>
        </p:scale>
        <p:origin x="1020" y="3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439b5b8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439b5b8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55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385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08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63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4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216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99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8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719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439b5b8aaf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439b5b8aaf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9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5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92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39b5b8a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39b5b8a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31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712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33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39b5b8a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39b5b8a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84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tmp"/></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kaggle.com/datasets/sherrytp/airline-delay-analysis" TargetMode="External"/><Relationship Id="rId4" Type="http://schemas.openxmlformats.org/officeDocument/2006/relationships/hyperlink" Target="https://www.kaggle.com/code/ioannistr/visualizing-us-flight-data/input?select=2006.cs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8095474" cy="4553704"/>
          </a:xfrm>
          <a:prstGeom prst="rect">
            <a:avLst/>
          </a:prstGeom>
          <a:noFill/>
          <a:ln>
            <a:noFill/>
          </a:ln>
        </p:spPr>
      </p:pic>
      <p:sp>
        <p:nvSpPr>
          <p:cNvPr id="55" name="Google Shape;55;p13"/>
          <p:cNvSpPr/>
          <p:nvPr/>
        </p:nvSpPr>
        <p:spPr>
          <a:xfrm>
            <a:off x="13850" y="2375"/>
            <a:ext cx="8095500" cy="4553700"/>
          </a:xfrm>
          <a:prstGeom prst="rect">
            <a:avLst/>
          </a:prstGeom>
          <a:solidFill>
            <a:srgbClr val="000000">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3325525" y="1467125"/>
            <a:ext cx="5650500" cy="3281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3493500" y="1608575"/>
            <a:ext cx="5650500" cy="3281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subTitle" idx="1"/>
          </p:nvPr>
        </p:nvSpPr>
        <p:spPr>
          <a:xfrm>
            <a:off x="4252500" y="3663738"/>
            <a:ext cx="4132500" cy="525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2000" dirty="0">
                <a:solidFill>
                  <a:srgbClr val="434343"/>
                </a:solidFill>
                <a:latin typeface="Roboto Medium"/>
                <a:ea typeface="Roboto Medium"/>
                <a:cs typeface="Roboto Medium"/>
                <a:sym typeface="Roboto Medium"/>
              </a:rPr>
              <a:t>Final Project Delivery Report</a:t>
            </a:r>
            <a:endParaRPr lang="en-IN" sz="2000" dirty="0">
              <a:solidFill>
                <a:srgbClr val="434343"/>
              </a:solidFill>
              <a:latin typeface="Roboto Medium"/>
              <a:ea typeface="Roboto Medium"/>
              <a:cs typeface="Roboto Medium"/>
              <a:sym typeface="Roboto Medium"/>
            </a:endParaRPr>
          </a:p>
        </p:txBody>
      </p:sp>
      <p:sp>
        <p:nvSpPr>
          <p:cNvPr id="59" name="Google Shape;59;p13"/>
          <p:cNvSpPr txBox="1">
            <a:spLocks noGrp="1"/>
          </p:cNvSpPr>
          <p:nvPr>
            <p:ph type="ctrTitle"/>
          </p:nvPr>
        </p:nvSpPr>
        <p:spPr>
          <a:xfrm>
            <a:off x="4085700" y="2508613"/>
            <a:ext cx="4466100" cy="10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latin typeface="Oswald Medium"/>
                <a:ea typeface="Oswald Medium"/>
                <a:cs typeface="Oswald Medium"/>
                <a:sym typeface="Oswald Medium"/>
              </a:rPr>
              <a:t>Flight Delay Analysis and Prediction</a:t>
            </a:r>
            <a:endParaRPr sz="3000" dirty="0">
              <a:latin typeface="Oswald Medium"/>
              <a:ea typeface="Oswald Medium"/>
              <a:cs typeface="Oswald Medium"/>
              <a:sym typeface="Oswald Medium"/>
            </a:endParaRPr>
          </a:p>
        </p:txBody>
      </p:sp>
      <p:cxnSp>
        <p:nvCxnSpPr>
          <p:cNvPr id="60" name="Google Shape;60;p13"/>
          <p:cNvCxnSpPr/>
          <p:nvPr/>
        </p:nvCxnSpPr>
        <p:spPr>
          <a:xfrm>
            <a:off x="4004250" y="3570288"/>
            <a:ext cx="4629000" cy="0"/>
          </a:xfrm>
          <a:prstGeom prst="straightConnector1">
            <a:avLst/>
          </a:prstGeom>
          <a:noFill/>
          <a:ln w="19050" cap="flat" cmpd="sng">
            <a:solidFill>
              <a:schemeClr val="dk2"/>
            </a:solidFill>
            <a:prstDash val="solid"/>
            <a:round/>
            <a:headEnd type="none" w="med" len="med"/>
            <a:tailEnd type="none" w="med" len="med"/>
          </a:ln>
        </p:spPr>
      </p:cxnSp>
      <p:sp>
        <p:nvSpPr>
          <p:cNvPr id="61" name="Google Shape;61;p13"/>
          <p:cNvSpPr txBox="1"/>
          <p:nvPr/>
        </p:nvSpPr>
        <p:spPr>
          <a:xfrm>
            <a:off x="4170600" y="2016200"/>
            <a:ext cx="4296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Roboto Medium"/>
                <a:ea typeface="Roboto Medium"/>
                <a:cs typeface="Roboto Medium"/>
                <a:sym typeface="Roboto Medium"/>
              </a:rPr>
              <a:t>DATA 603 Platforms for Big Data Processing</a:t>
            </a:r>
          </a:p>
        </p:txBody>
      </p:sp>
      <p:sp>
        <p:nvSpPr>
          <p:cNvPr id="62" name="Google Shape;62;p13"/>
          <p:cNvSpPr txBox="1">
            <a:spLocks noGrp="1"/>
          </p:cNvSpPr>
          <p:nvPr>
            <p:ph type="subTitle" idx="1"/>
          </p:nvPr>
        </p:nvSpPr>
        <p:spPr>
          <a:xfrm>
            <a:off x="4823439" y="4019837"/>
            <a:ext cx="3182443" cy="5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Medium"/>
                <a:ea typeface="Roboto Medium"/>
                <a:cs typeface="Roboto Medium"/>
                <a:sym typeface="Roboto Medium"/>
              </a:rPr>
              <a:t>Varun Balle</a:t>
            </a:r>
            <a:br>
              <a:rPr lang="en" sz="1200" dirty="0">
                <a:solidFill>
                  <a:srgbClr val="434343"/>
                </a:solidFill>
                <a:latin typeface="Roboto Medium"/>
                <a:ea typeface="Roboto Medium"/>
                <a:cs typeface="Roboto Medium"/>
                <a:sym typeface="Roboto Medium"/>
              </a:rPr>
            </a:br>
            <a:r>
              <a:rPr lang="en" sz="1200" dirty="0">
                <a:solidFill>
                  <a:srgbClr val="434343"/>
                </a:solidFill>
                <a:latin typeface="Roboto Medium"/>
                <a:ea typeface="Roboto Medium"/>
                <a:cs typeface="Roboto Medium"/>
                <a:sym typeface="Roboto Medium"/>
              </a:rPr>
              <a:t>Umakanth Ayalasomayajula</a:t>
            </a:r>
            <a:br>
              <a:rPr lang="en" sz="1200" dirty="0">
                <a:solidFill>
                  <a:srgbClr val="434343"/>
                </a:solidFill>
                <a:latin typeface="Roboto Medium"/>
                <a:ea typeface="Roboto Medium"/>
                <a:cs typeface="Roboto Medium"/>
                <a:sym typeface="Roboto Medium"/>
              </a:rPr>
            </a:br>
            <a:r>
              <a:rPr lang="en" sz="1200" dirty="0">
                <a:solidFill>
                  <a:srgbClr val="434343"/>
                </a:solidFill>
                <a:latin typeface="Roboto Medium"/>
                <a:ea typeface="Roboto Medium"/>
                <a:cs typeface="Roboto Medium"/>
                <a:sym typeface="Roboto Medium"/>
              </a:rPr>
              <a:t>Mounika Reddy Kummetha</a:t>
            </a:r>
            <a:endParaRPr sz="1200" dirty="0">
              <a:solidFill>
                <a:srgbClr val="434343"/>
              </a:solidFill>
              <a:latin typeface="Roboto Medium"/>
              <a:ea typeface="Roboto Medium"/>
              <a:cs typeface="Roboto Medium"/>
              <a:sym typeface="Roboto Medium"/>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Data feeding to MongoDB</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7" name="Picture 6" descr="A screenshot of a computer&#10;&#10;Description automatically generated with medium confidence">
            <a:extLst>
              <a:ext uri="{FF2B5EF4-FFF2-40B4-BE49-F238E27FC236}">
                <a16:creationId xmlns:a16="http://schemas.microsoft.com/office/drawing/2014/main" id="{7CD2766A-15F6-C032-C5CD-768DCDAA4D8A}"/>
              </a:ext>
            </a:extLst>
          </p:cNvPr>
          <p:cNvPicPr>
            <a:picLocks noChangeAspect="1"/>
          </p:cNvPicPr>
          <p:nvPr/>
        </p:nvPicPr>
        <p:blipFill>
          <a:blip r:embed="rId4"/>
          <a:stretch>
            <a:fillRect/>
          </a:stretch>
        </p:blipFill>
        <p:spPr>
          <a:xfrm>
            <a:off x="282523" y="1190984"/>
            <a:ext cx="5178477" cy="3628442"/>
          </a:xfrm>
          <a:prstGeom prst="rect">
            <a:avLst/>
          </a:prstGeom>
        </p:spPr>
      </p:pic>
      <p:sp>
        <p:nvSpPr>
          <p:cNvPr id="8" name="TextBox 7">
            <a:extLst>
              <a:ext uri="{FF2B5EF4-FFF2-40B4-BE49-F238E27FC236}">
                <a16:creationId xmlns:a16="http://schemas.microsoft.com/office/drawing/2014/main" id="{7A6D824E-20D0-8446-183F-95D47EBE2E13}"/>
              </a:ext>
            </a:extLst>
          </p:cNvPr>
          <p:cNvSpPr txBox="1"/>
          <p:nvPr/>
        </p:nvSpPr>
        <p:spPr>
          <a:xfrm>
            <a:off x="5669754" y="1256081"/>
            <a:ext cx="3138714" cy="4016484"/>
          </a:xfrm>
          <a:prstGeom prst="rect">
            <a:avLst/>
          </a:prstGeom>
          <a:noFill/>
        </p:spPr>
        <p:txBody>
          <a:bodyPr wrap="square" rtlCol="0">
            <a:spAutoFit/>
          </a:bodyPr>
          <a:lstStyle/>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consisting of 28.5 million records was imported into MongoDB.</a:t>
            </a:r>
          </a:p>
          <a:p>
            <a:pPr algn="just"/>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For accurate analysis of recent flight delay patterns, data from the years 2016-2020 was stored.</a:t>
            </a: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was imported in .csv format and stored in the database.</a:t>
            </a: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specific to the requirement was added to the collection.</a:t>
            </a:r>
          </a:p>
          <a:p>
            <a:pPr marL="285750" indent="-285750">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998276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Data cleansing using MongoDB</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7" name="Picture 6">
            <a:extLst>
              <a:ext uri="{FF2B5EF4-FFF2-40B4-BE49-F238E27FC236}">
                <a16:creationId xmlns:a16="http://schemas.microsoft.com/office/drawing/2014/main" id="{D76192F1-3B77-C57F-4CFB-0AE9664F2D5B}"/>
              </a:ext>
            </a:extLst>
          </p:cNvPr>
          <p:cNvPicPr>
            <a:picLocks noChangeAspect="1"/>
          </p:cNvPicPr>
          <p:nvPr/>
        </p:nvPicPr>
        <p:blipFill rotWithShape="1">
          <a:blip r:embed="rId4"/>
          <a:srcRect b="5204"/>
          <a:stretch/>
        </p:blipFill>
        <p:spPr>
          <a:xfrm>
            <a:off x="113621" y="1430801"/>
            <a:ext cx="5160379" cy="3558449"/>
          </a:xfrm>
          <a:prstGeom prst="rect">
            <a:avLst/>
          </a:prstGeom>
        </p:spPr>
      </p:pic>
      <p:sp>
        <p:nvSpPr>
          <p:cNvPr id="8" name="TextBox 7">
            <a:extLst>
              <a:ext uri="{FF2B5EF4-FFF2-40B4-BE49-F238E27FC236}">
                <a16:creationId xmlns:a16="http://schemas.microsoft.com/office/drawing/2014/main" id="{4F2B64AB-F918-51F1-3D05-8E03755178A5}"/>
              </a:ext>
            </a:extLst>
          </p:cNvPr>
          <p:cNvSpPr txBox="1"/>
          <p:nvPr/>
        </p:nvSpPr>
        <p:spPr>
          <a:xfrm>
            <a:off x="5547600" y="1688400"/>
            <a:ext cx="3342225" cy="4247317"/>
          </a:xfrm>
          <a:prstGeom prst="rect">
            <a:avLst/>
          </a:prstGeom>
          <a:noFill/>
        </p:spPr>
        <p:txBody>
          <a:bodyPr wrap="square" rtlCol="0">
            <a:spAutoFit/>
          </a:bodyPr>
          <a:lstStyle/>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cleansing was performed using in-built aggregate functions present in MongoDB.</a:t>
            </a: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Queries were run to remove null values, remove duplicates and replace irrelevant values in the pipeline.</a:t>
            </a: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The cleaned data set was then downloaded and exported into a separate .csv file containing the combined data.</a:t>
            </a: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algn="just"/>
            <a:endParaRPr lang="en-US" sz="1500" dirty="0">
              <a:latin typeface="Roboto" panose="02000000000000000000" pitchFamily="2" charset="0"/>
              <a:ea typeface="Roboto" panose="02000000000000000000" pitchFamily="2" charset="0"/>
              <a:cs typeface="Roboto" panose="02000000000000000000" pitchFamily="2" charset="0"/>
            </a:endParaRPr>
          </a:p>
          <a:p>
            <a:pPr algn="just"/>
            <a:endParaRPr lang="en-US" sz="15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5744614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Data upload to S3 and connection with Databricks</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3" name="Picture 2" descr="A screenshot of a computer&#10;&#10;Description automatically generated">
            <a:extLst>
              <a:ext uri="{FF2B5EF4-FFF2-40B4-BE49-F238E27FC236}">
                <a16:creationId xmlns:a16="http://schemas.microsoft.com/office/drawing/2014/main" id="{90F09B35-964B-4CDC-C82F-69F076B4BE2A}"/>
              </a:ext>
            </a:extLst>
          </p:cNvPr>
          <p:cNvPicPr>
            <a:picLocks noChangeAspect="1"/>
          </p:cNvPicPr>
          <p:nvPr/>
        </p:nvPicPr>
        <p:blipFill rotWithShape="1">
          <a:blip r:embed="rId4"/>
          <a:srcRect t="17051"/>
          <a:stretch/>
        </p:blipFill>
        <p:spPr>
          <a:xfrm>
            <a:off x="203620" y="1190984"/>
            <a:ext cx="4141580" cy="2234410"/>
          </a:xfrm>
          <a:prstGeom prst="rect">
            <a:avLst/>
          </a:prstGeom>
        </p:spPr>
      </p:pic>
      <p:pic>
        <p:nvPicPr>
          <p:cNvPr id="5" name="Picture 4">
            <a:extLst>
              <a:ext uri="{FF2B5EF4-FFF2-40B4-BE49-F238E27FC236}">
                <a16:creationId xmlns:a16="http://schemas.microsoft.com/office/drawing/2014/main" id="{C209E8E5-4D52-AA5F-CCAE-6BD1388C651B}"/>
              </a:ext>
            </a:extLst>
          </p:cNvPr>
          <p:cNvPicPr>
            <a:picLocks noChangeAspect="1"/>
          </p:cNvPicPr>
          <p:nvPr/>
        </p:nvPicPr>
        <p:blipFill rotWithShape="1">
          <a:blip r:embed="rId5"/>
          <a:srcRect t="11704"/>
          <a:stretch/>
        </p:blipFill>
        <p:spPr>
          <a:xfrm>
            <a:off x="4766400" y="2941200"/>
            <a:ext cx="4017600" cy="2097900"/>
          </a:xfrm>
          <a:prstGeom prst="rect">
            <a:avLst/>
          </a:prstGeom>
        </p:spPr>
      </p:pic>
      <p:sp>
        <p:nvSpPr>
          <p:cNvPr id="6" name="TextBox 5">
            <a:extLst>
              <a:ext uri="{FF2B5EF4-FFF2-40B4-BE49-F238E27FC236}">
                <a16:creationId xmlns:a16="http://schemas.microsoft.com/office/drawing/2014/main" id="{A28A354C-74E9-BD36-4559-F511336E9661}"/>
              </a:ext>
            </a:extLst>
          </p:cNvPr>
          <p:cNvSpPr txBox="1"/>
          <p:nvPr/>
        </p:nvSpPr>
        <p:spPr>
          <a:xfrm>
            <a:off x="4960800" y="1190984"/>
            <a:ext cx="3445200" cy="2354491"/>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The cleaned data from MongoDB was uploaded to Amazon S3 bucket.</a:t>
            </a:r>
          </a:p>
          <a:p>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Amazon S3 was connected to Databricks to perform Spark operations on the data.</a:t>
            </a:r>
          </a:p>
          <a:p>
            <a:pPr marL="285750" indent="-285750">
              <a:buFont typeface="Arial" panose="020B0604020202020204" pitchFamily="34" charset="0"/>
              <a:buChar char="•"/>
            </a:pPr>
            <a:endParaRPr lang="en-US" dirty="0"/>
          </a:p>
          <a:p>
            <a:endParaRPr lang="en-US" dirty="0"/>
          </a:p>
          <a:p>
            <a:endParaRPr lang="en-US" dirty="0"/>
          </a:p>
        </p:txBody>
      </p:sp>
      <p:sp>
        <p:nvSpPr>
          <p:cNvPr id="9" name="TextBox 8">
            <a:extLst>
              <a:ext uri="{FF2B5EF4-FFF2-40B4-BE49-F238E27FC236}">
                <a16:creationId xmlns:a16="http://schemas.microsoft.com/office/drawing/2014/main" id="{4335CA69-3CB4-AD11-EB9E-E0CB3E382434}"/>
              </a:ext>
            </a:extLst>
          </p:cNvPr>
          <p:cNvSpPr txBox="1"/>
          <p:nvPr/>
        </p:nvSpPr>
        <p:spPr>
          <a:xfrm>
            <a:off x="480000" y="3425395"/>
            <a:ext cx="3393600" cy="212365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from S3 was accessed in Databricks using the access ID and secret access key.</a:t>
            </a:r>
          </a:p>
          <a:p>
            <a:pPr marL="285750" indent="-285750">
              <a:buFont typeface="Arial" panose="020B0604020202020204" pitchFamily="34" charset="0"/>
              <a:buChar char="•"/>
            </a:pPr>
            <a:endParaRPr lang="en-US" sz="15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Data from S3 was used for visualizations and predictions.</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9911706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Delay prediction</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72788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Delay Prediction</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57652317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Tableau Dashboard</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3" name="Picture 2" descr="A picture containing text, screenshot, number, font&#10;&#10;Description automatically generated">
            <a:extLst>
              <a:ext uri="{FF2B5EF4-FFF2-40B4-BE49-F238E27FC236}">
                <a16:creationId xmlns:a16="http://schemas.microsoft.com/office/drawing/2014/main" id="{B054900F-713A-47E8-E24E-2B90C76B564D}"/>
              </a:ext>
            </a:extLst>
          </p:cNvPr>
          <p:cNvPicPr>
            <a:picLocks noChangeAspect="1"/>
          </p:cNvPicPr>
          <p:nvPr/>
        </p:nvPicPr>
        <p:blipFill>
          <a:blip r:embed="rId4"/>
          <a:stretch>
            <a:fillRect/>
          </a:stretch>
        </p:blipFill>
        <p:spPr>
          <a:xfrm>
            <a:off x="2676939" y="3062369"/>
            <a:ext cx="3233532" cy="1995943"/>
          </a:xfrm>
          <a:prstGeom prst="rect">
            <a:avLst/>
          </a:prstGeom>
        </p:spPr>
      </p:pic>
      <p:pic>
        <p:nvPicPr>
          <p:cNvPr id="5" name="Picture 4" descr="A picture containing text, screenshot, number, font&#10;&#10;Description automatically generated">
            <a:extLst>
              <a:ext uri="{FF2B5EF4-FFF2-40B4-BE49-F238E27FC236}">
                <a16:creationId xmlns:a16="http://schemas.microsoft.com/office/drawing/2014/main" id="{86A73961-B324-D739-C55C-C83447975BE8}"/>
              </a:ext>
            </a:extLst>
          </p:cNvPr>
          <p:cNvPicPr>
            <a:picLocks noChangeAspect="1"/>
          </p:cNvPicPr>
          <p:nvPr/>
        </p:nvPicPr>
        <p:blipFill>
          <a:blip r:embed="rId5"/>
          <a:stretch>
            <a:fillRect/>
          </a:stretch>
        </p:blipFill>
        <p:spPr>
          <a:xfrm>
            <a:off x="5652347" y="1106555"/>
            <a:ext cx="3106098" cy="1933023"/>
          </a:xfrm>
          <a:prstGeom prst="rect">
            <a:avLst/>
          </a:prstGeom>
        </p:spPr>
      </p:pic>
      <p:pic>
        <p:nvPicPr>
          <p:cNvPr id="7" name="Picture 6" descr="A picture containing text, screenshot, number, font&#10;&#10;Description automatically generated">
            <a:extLst>
              <a:ext uri="{FF2B5EF4-FFF2-40B4-BE49-F238E27FC236}">
                <a16:creationId xmlns:a16="http://schemas.microsoft.com/office/drawing/2014/main" id="{536D379E-FFAF-42D5-238A-F7266A8F679E}"/>
              </a:ext>
            </a:extLst>
          </p:cNvPr>
          <p:cNvPicPr>
            <a:picLocks noChangeAspect="1"/>
          </p:cNvPicPr>
          <p:nvPr/>
        </p:nvPicPr>
        <p:blipFill>
          <a:blip r:embed="rId6"/>
          <a:stretch>
            <a:fillRect/>
          </a:stretch>
        </p:blipFill>
        <p:spPr>
          <a:xfrm>
            <a:off x="344556" y="1319281"/>
            <a:ext cx="3337753" cy="1693379"/>
          </a:xfrm>
          <a:prstGeom prst="rect">
            <a:avLst/>
          </a:prstGeom>
        </p:spPr>
      </p:pic>
    </p:spTree>
    <p:extLst>
      <p:ext uri="{BB962C8B-B14F-4D97-AF65-F5344CB8AC3E}">
        <p14:creationId xmlns:p14="http://schemas.microsoft.com/office/powerpoint/2010/main" val="123324452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Tableau Dashboard</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3" name="Picture 2" descr="A picture containing text, line, plot, diagram&#10;&#10;Description automatically generated">
            <a:extLst>
              <a:ext uri="{FF2B5EF4-FFF2-40B4-BE49-F238E27FC236}">
                <a16:creationId xmlns:a16="http://schemas.microsoft.com/office/drawing/2014/main" id="{B5F33B35-34F1-CA0B-7599-F9989855D837}"/>
              </a:ext>
            </a:extLst>
          </p:cNvPr>
          <p:cNvPicPr>
            <a:picLocks noChangeAspect="1"/>
          </p:cNvPicPr>
          <p:nvPr/>
        </p:nvPicPr>
        <p:blipFill>
          <a:blip r:embed="rId4"/>
          <a:stretch>
            <a:fillRect/>
          </a:stretch>
        </p:blipFill>
        <p:spPr>
          <a:xfrm>
            <a:off x="3454069" y="1358348"/>
            <a:ext cx="5577182" cy="1736035"/>
          </a:xfrm>
          <a:prstGeom prst="rect">
            <a:avLst/>
          </a:prstGeom>
        </p:spPr>
      </p:pic>
      <p:pic>
        <p:nvPicPr>
          <p:cNvPr id="5" name="Picture 4" descr="A picture containing text, diagram, screenshot&#10;&#10;Description automatically generated">
            <a:extLst>
              <a:ext uri="{FF2B5EF4-FFF2-40B4-BE49-F238E27FC236}">
                <a16:creationId xmlns:a16="http://schemas.microsoft.com/office/drawing/2014/main" id="{A75528F1-0A60-6C49-54AA-3E168E883ED2}"/>
              </a:ext>
            </a:extLst>
          </p:cNvPr>
          <p:cNvPicPr>
            <a:picLocks noChangeAspect="1"/>
          </p:cNvPicPr>
          <p:nvPr/>
        </p:nvPicPr>
        <p:blipFill>
          <a:blip r:embed="rId5"/>
          <a:stretch>
            <a:fillRect/>
          </a:stretch>
        </p:blipFill>
        <p:spPr>
          <a:xfrm>
            <a:off x="52002" y="1528003"/>
            <a:ext cx="3399776" cy="1321214"/>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49518266-3DB4-50CA-741A-525DF629233C}"/>
              </a:ext>
            </a:extLst>
          </p:cNvPr>
          <p:cNvPicPr>
            <a:picLocks noChangeAspect="1"/>
          </p:cNvPicPr>
          <p:nvPr/>
        </p:nvPicPr>
        <p:blipFill>
          <a:blip r:embed="rId6"/>
          <a:stretch>
            <a:fillRect/>
          </a:stretch>
        </p:blipFill>
        <p:spPr>
          <a:xfrm>
            <a:off x="1271562" y="3147391"/>
            <a:ext cx="6265611" cy="1929849"/>
          </a:xfrm>
          <a:prstGeom prst="rect">
            <a:avLst/>
          </a:prstGeom>
        </p:spPr>
      </p:pic>
    </p:spTree>
    <p:extLst>
      <p:ext uri="{BB962C8B-B14F-4D97-AF65-F5344CB8AC3E}">
        <p14:creationId xmlns:p14="http://schemas.microsoft.com/office/powerpoint/2010/main" val="309156631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8" name="Google Shape;68;p14"/>
          <p:cNvSpPr txBox="1">
            <a:spLocks noGrp="1"/>
          </p:cNvSpPr>
          <p:nvPr>
            <p:ph type="body" idx="1"/>
          </p:nvPr>
        </p:nvSpPr>
        <p:spPr>
          <a:xfrm>
            <a:off x="1579875" y="1228350"/>
            <a:ext cx="7366200" cy="3416400"/>
          </a:xfrm>
          <a:prstGeom prst="rect">
            <a:avLst/>
          </a:prstGeom>
        </p:spPr>
        <p:txBody>
          <a:bodyPr spcFirstLastPara="1" wrap="square" lIns="91425" tIns="91425" rIns="91425" bIns="91425" anchor="t" anchorCtr="0">
            <a:normAutofit/>
          </a:bodyPr>
          <a:lstStyle/>
          <a:p>
            <a:pPr marL="285750" indent="-285750">
              <a:spcAft>
                <a:spcPts val="1200"/>
              </a:spcAft>
              <a:buFont typeface="Arial" panose="020B0604020202020204" pitchFamily="34" charset="0"/>
              <a:buChar char="•"/>
            </a:pPr>
            <a:r>
              <a:rPr lang="en-US" sz="1600" dirty="0">
                <a:ea typeface="+mn-lt"/>
                <a:cs typeface="+mn-lt"/>
              </a:rPr>
              <a:t>Atlanta (ATL) is the busiest airport, followed by Chicago (ORD).</a:t>
            </a:r>
          </a:p>
          <a:p>
            <a:pPr marL="285750" indent="-285750">
              <a:spcAft>
                <a:spcPts val="1200"/>
              </a:spcAft>
              <a:buFont typeface="Arial" panose="020B0604020202020204" pitchFamily="34" charset="0"/>
              <a:buChar char="•"/>
            </a:pPr>
            <a:r>
              <a:rPr lang="en-US" sz="1600" dirty="0">
                <a:ea typeface="+mn-lt"/>
                <a:cs typeface="+mn-lt"/>
              </a:rPr>
              <a:t>From our analysis, Southwest Airlines have the most delay. </a:t>
            </a:r>
          </a:p>
          <a:p>
            <a:pPr marL="285750" indent="-285750">
              <a:spcAft>
                <a:spcPts val="1200"/>
              </a:spcAft>
              <a:buFont typeface="Arial" panose="020B0604020202020204" pitchFamily="34" charset="0"/>
              <a:buChar char="•"/>
            </a:pPr>
            <a:r>
              <a:rPr lang="en-US" sz="1600" dirty="0"/>
              <a:t>March and June are the months with lower flight delays while February and May have higher flight delays.</a:t>
            </a:r>
          </a:p>
          <a:p>
            <a:pPr marL="285750" indent="-285750">
              <a:spcAft>
                <a:spcPts val="1200"/>
              </a:spcAft>
              <a:buFont typeface="Arial" panose="020B0604020202020204" pitchFamily="34" charset="0"/>
              <a:buChar char="•"/>
            </a:pPr>
            <a:r>
              <a:rPr lang="en-US" sz="1600" dirty="0">
                <a:ea typeface="+mn-lt"/>
                <a:cs typeface="+mn-lt"/>
              </a:rPr>
              <a:t>Airports with high traffic experience more departure delays and arrival delays. </a:t>
            </a:r>
          </a:p>
          <a:p>
            <a:pPr marL="285750" indent="-285750">
              <a:spcAft>
                <a:spcPts val="1200"/>
              </a:spcAft>
              <a:buFont typeface="Arial" panose="020B0604020202020204" pitchFamily="34" charset="0"/>
              <a:buChar char="•"/>
            </a:pPr>
            <a:r>
              <a:rPr lang="en-US" sz="1600" dirty="0">
                <a:ea typeface="+mn-lt"/>
                <a:cs typeface="+mn-lt"/>
              </a:rPr>
              <a:t>Departure delays are highly influenced by arrival delays.</a:t>
            </a:r>
          </a:p>
          <a:p>
            <a:pPr marL="285750" indent="-285750">
              <a:spcAft>
                <a:spcPts val="1200"/>
              </a:spcAft>
              <a:buFont typeface="Arial" panose="020B0604020202020204" pitchFamily="34" charset="0"/>
              <a:buChar char="•"/>
            </a:pPr>
            <a:r>
              <a:rPr lang="en-US" sz="1600" dirty="0"/>
              <a:t>There is no major dependency on arrival delay based on the distance. </a:t>
            </a:r>
          </a:p>
          <a:p>
            <a:pPr marL="285750" lvl="0" indent="-285750" algn="l" rtl="0">
              <a:spcBef>
                <a:spcPts val="0"/>
              </a:spcBef>
              <a:spcAft>
                <a:spcPts val="1200"/>
              </a:spcAft>
              <a:buFont typeface="Arial" panose="020B0604020202020204" pitchFamily="34" charset="0"/>
              <a:buChar char="•"/>
            </a:pPr>
            <a:endParaRPr sz="1500" dirty="0">
              <a:latin typeface="Roboto" panose="02000000000000000000" pitchFamily="2" charset="0"/>
              <a:ea typeface="Roboto" panose="02000000000000000000" pitchFamily="2" charset="0"/>
              <a:cs typeface="Roboto" panose="02000000000000000000" pitchFamily="2" charset="0"/>
              <a:sym typeface="Roboto"/>
            </a:endParaRPr>
          </a:p>
        </p:txBody>
      </p:sp>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Results</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5131227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8" name="Google Shape;68;p14"/>
          <p:cNvSpPr txBox="1">
            <a:spLocks noGrp="1"/>
          </p:cNvSpPr>
          <p:nvPr>
            <p:ph type="body" idx="1"/>
          </p:nvPr>
        </p:nvSpPr>
        <p:spPr>
          <a:xfrm>
            <a:off x="1579875" y="1228350"/>
            <a:ext cx="73662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sym typeface="Roboto"/>
              </a:rPr>
              <a:t>Implementation of a cloud platform with real-time updates.</a:t>
            </a:r>
          </a:p>
          <a:p>
            <a:pPr marL="285750" lvl="0" indent="-285750" algn="l" rtl="0">
              <a:spcBef>
                <a:spcPts val="0"/>
              </a:spcBef>
              <a:spcAft>
                <a:spcPts val="1200"/>
              </a:spcAf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sym typeface="Roboto"/>
              </a:rPr>
              <a:t>Creating a web application to deliver the above using Flask.</a:t>
            </a:r>
            <a:endParaRPr sz="1500" dirty="0">
              <a:latin typeface="Roboto" panose="02000000000000000000" pitchFamily="2" charset="0"/>
              <a:ea typeface="Roboto" panose="02000000000000000000" pitchFamily="2" charset="0"/>
              <a:cs typeface="Roboto" panose="02000000000000000000" pitchFamily="2" charset="0"/>
              <a:sym typeface="Roboto"/>
            </a:endParaRPr>
          </a:p>
        </p:txBody>
      </p:sp>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Future Consideration</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258197400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9"/>
          <p:cNvSpPr/>
          <p:nvPr/>
        </p:nvSpPr>
        <p:spPr>
          <a:xfrm>
            <a:off x="2059107" y="1491596"/>
            <a:ext cx="4788000" cy="2006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2149194" y="1399607"/>
            <a:ext cx="4857300" cy="20064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txBox="1">
            <a:spLocks noGrp="1"/>
          </p:cNvSpPr>
          <p:nvPr>
            <p:ph type="subTitle" idx="1"/>
          </p:nvPr>
        </p:nvSpPr>
        <p:spPr>
          <a:xfrm>
            <a:off x="2624238" y="2508349"/>
            <a:ext cx="4132500" cy="525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dirty="0">
                <a:solidFill>
                  <a:srgbClr val="434343"/>
                </a:solidFill>
                <a:latin typeface="Roboto Medium"/>
                <a:ea typeface="Roboto Medium"/>
                <a:cs typeface="Roboto Medium"/>
                <a:sym typeface="Roboto Medium"/>
              </a:rPr>
              <a:t>Questions?</a:t>
            </a:r>
            <a:endParaRPr sz="2000" dirty="0">
              <a:solidFill>
                <a:srgbClr val="434343"/>
              </a:solidFill>
              <a:latin typeface="Roboto Medium"/>
              <a:ea typeface="Roboto Medium"/>
              <a:cs typeface="Roboto Medium"/>
              <a:sym typeface="Roboto Medium"/>
            </a:endParaRPr>
          </a:p>
        </p:txBody>
      </p:sp>
      <p:sp>
        <p:nvSpPr>
          <p:cNvPr id="822" name="Google Shape;822;p19"/>
          <p:cNvSpPr txBox="1">
            <a:spLocks noGrp="1"/>
          </p:cNvSpPr>
          <p:nvPr>
            <p:ph type="ctrTitle"/>
          </p:nvPr>
        </p:nvSpPr>
        <p:spPr>
          <a:xfrm>
            <a:off x="2384551" y="1412859"/>
            <a:ext cx="4466100" cy="10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latin typeface="Oswald Medium"/>
                <a:ea typeface="Oswald Medium"/>
                <a:cs typeface="Oswald Medium"/>
                <a:sym typeface="Oswald Medium"/>
              </a:rPr>
              <a:t>Thank You!</a:t>
            </a:r>
            <a:endParaRPr sz="3000" dirty="0">
              <a:latin typeface="Oswald Medium"/>
              <a:ea typeface="Oswald Medium"/>
              <a:cs typeface="Oswald Medium"/>
              <a:sym typeface="Oswald Medium"/>
            </a:endParaRPr>
          </a:p>
        </p:txBody>
      </p:sp>
      <p:cxnSp>
        <p:nvCxnSpPr>
          <p:cNvPr id="823" name="Google Shape;823;p19"/>
          <p:cNvCxnSpPr/>
          <p:nvPr/>
        </p:nvCxnSpPr>
        <p:spPr>
          <a:xfrm rot="10800000" flipH="1">
            <a:off x="2670457" y="2414774"/>
            <a:ext cx="3973800" cy="177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8" name="Google Shape;68;p14"/>
          <p:cNvSpPr txBox="1">
            <a:spLocks noGrp="1"/>
          </p:cNvSpPr>
          <p:nvPr>
            <p:ph type="body" idx="1"/>
          </p:nvPr>
        </p:nvSpPr>
        <p:spPr>
          <a:xfrm>
            <a:off x="1579875" y="1086678"/>
            <a:ext cx="7366200" cy="377687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buFont typeface="Arial" panose="020B0604020202020204" pitchFamily="34" charset="0"/>
              <a:buChar char="•"/>
            </a:pPr>
            <a:r>
              <a:rPr lang="en" dirty="0">
                <a:latin typeface="Roboto"/>
                <a:ea typeface="Roboto"/>
                <a:cs typeface="Roboto"/>
                <a:sym typeface="Roboto"/>
              </a:rPr>
              <a:t>Problem Statement</a:t>
            </a:r>
          </a:p>
          <a:p>
            <a:pPr marL="285750" indent="-285750">
              <a:spcAft>
                <a:spcPts val="1200"/>
              </a:spcAft>
              <a:buFont typeface="Arial" panose="020B0604020202020204" pitchFamily="34" charset="0"/>
              <a:buChar char="•"/>
            </a:pPr>
            <a:r>
              <a:rPr lang="en" dirty="0">
                <a:latin typeface="Roboto"/>
                <a:ea typeface="Roboto"/>
                <a:cs typeface="Roboto"/>
                <a:sym typeface="Roboto"/>
              </a:rPr>
              <a:t>Dataset Description</a:t>
            </a:r>
          </a:p>
          <a:p>
            <a:pPr marL="285750" indent="-285750">
              <a:spcAft>
                <a:spcPts val="1200"/>
              </a:spcAft>
              <a:buFont typeface="Arial" panose="020B0604020202020204" pitchFamily="34" charset="0"/>
              <a:buChar char="•"/>
            </a:pPr>
            <a:r>
              <a:rPr lang="en" dirty="0">
                <a:latin typeface="Roboto"/>
                <a:ea typeface="Roboto"/>
                <a:cs typeface="Roboto"/>
                <a:sym typeface="Roboto"/>
              </a:rPr>
              <a:t>Workflow</a:t>
            </a:r>
          </a:p>
          <a:p>
            <a:pPr marL="285750" indent="-285750">
              <a:spcAft>
                <a:spcPts val="1200"/>
              </a:spcAft>
              <a:buFont typeface="Arial" panose="020B0604020202020204" pitchFamily="34" charset="0"/>
              <a:buChar char="•"/>
            </a:pPr>
            <a:r>
              <a:rPr lang="en" dirty="0">
                <a:latin typeface="Roboto"/>
                <a:ea typeface="Roboto"/>
                <a:cs typeface="Roboto"/>
                <a:sym typeface="Roboto"/>
              </a:rPr>
              <a:t>EDA</a:t>
            </a:r>
          </a:p>
          <a:p>
            <a:pPr marL="285750" indent="-285750">
              <a:spcAft>
                <a:spcPts val="1200"/>
              </a:spcAft>
              <a:buFont typeface="Arial" panose="020B0604020202020204" pitchFamily="34" charset="0"/>
              <a:buChar char="•"/>
            </a:pPr>
            <a:r>
              <a:rPr lang="en-US" dirty="0">
                <a:latin typeface="Roboto"/>
                <a:ea typeface="Roboto"/>
                <a:cs typeface="Roboto"/>
                <a:sym typeface="Roboto"/>
              </a:rPr>
              <a:t>MongoDB</a:t>
            </a:r>
          </a:p>
          <a:p>
            <a:pPr marL="285750" indent="-285750">
              <a:spcAft>
                <a:spcPts val="1200"/>
              </a:spcAft>
              <a:buFont typeface="Arial" panose="020B0604020202020204" pitchFamily="34" charset="0"/>
              <a:buChar char="•"/>
            </a:pPr>
            <a:r>
              <a:rPr lang="en-US" dirty="0">
                <a:latin typeface="Roboto"/>
                <a:ea typeface="Roboto"/>
                <a:cs typeface="Roboto"/>
                <a:sym typeface="Roboto"/>
              </a:rPr>
              <a:t>Delay Prediction</a:t>
            </a:r>
          </a:p>
          <a:p>
            <a:pPr marL="285750" indent="-285750">
              <a:spcAft>
                <a:spcPts val="1200"/>
              </a:spcAft>
              <a:buFont typeface="Arial" panose="020B0604020202020204" pitchFamily="34" charset="0"/>
              <a:buChar char="•"/>
            </a:pPr>
            <a:r>
              <a:rPr lang="en-US" dirty="0">
                <a:latin typeface="Roboto"/>
                <a:ea typeface="Roboto"/>
                <a:cs typeface="Roboto"/>
                <a:sym typeface="Roboto"/>
              </a:rPr>
              <a:t>Tableau Dashboard</a:t>
            </a:r>
          </a:p>
          <a:p>
            <a:pPr marL="285750" indent="-285750">
              <a:spcAft>
                <a:spcPts val="1200"/>
              </a:spcAft>
              <a:buFont typeface="Arial" panose="020B0604020202020204" pitchFamily="34" charset="0"/>
              <a:buChar char="•"/>
            </a:pPr>
            <a:r>
              <a:rPr lang="en-US" dirty="0">
                <a:latin typeface="Roboto"/>
                <a:ea typeface="Roboto"/>
                <a:cs typeface="Roboto"/>
                <a:sym typeface="Roboto"/>
              </a:rPr>
              <a:t>Results</a:t>
            </a:r>
          </a:p>
          <a:p>
            <a:pPr marL="285750" indent="-285750">
              <a:spcAft>
                <a:spcPts val="1200"/>
              </a:spcAft>
              <a:buFont typeface="Arial" panose="020B0604020202020204" pitchFamily="34" charset="0"/>
              <a:buChar char="•"/>
            </a:pPr>
            <a:r>
              <a:rPr lang="en-US" dirty="0">
                <a:latin typeface="Roboto"/>
                <a:ea typeface="Roboto"/>
                <a:cs typeface="Roboto"/>
                <a:sym typeface="Roboto"/>
              </a:rPr>
              <a:t>Future Considerations</a:t>
            </a:r>
          </a:p>
          <a:p>
            <a:pPr marL="285750" indent="-285750">
              <a:spcAft>
                <a:spcPts val="1200"/>
              </a:spcAft>
              <a:buFont typeface="Arial" panose="020B0604020202020204" pitchFamily="34" charset="0"/>
              <a:buChar char="•"/>
            </a:pPr>
            <a:endParaRPr dirty="0">
              <a:latin typeface="Roboto"/>
              <a:ea typeface="Roboto"/>
              <a:cs typeface="Roboto"/>
              <a:sym typeface="Roboto"/>
            </a:endParaRPr>
          </a:p>
        </p:txBody>
      </p:sp>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Table of Contents</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8" name="Google Shape;68;p14"/>
          <p:cNvSpPr txBox="1">
            <a:spLocks noGrp="1"/>
          </p:cNvSpPr>
          <p:nvPr>
            <p:ph type="body" idx="1"/>
          </p:nvPr>
        </p:nvSpPr>
        <p:spPr>
          <a:xfrm>
            <a:off x="1579875" y="1228350"/>
            <a:ext cx="7366200" cy="3416400"/>
          </a:xfrm>
          <a:prstGeom prst="rect">
            <a:avLst/>
          </a:prstGeom>
        </p:spPr>
        <p:txBody>
          <a:bodyPr spcFirstLastPara="1" wrap="square" lIns="91425" tIns="91425" rIns="91425" bIns="91425" anchor="t" anchorCtr="0">
            <a:normAutofit fontScale="85000" lnSpcReduction="20000"/>
          </a:bodyPr>
          <a:lstStyle/>
          <a:p>
            <a:pPr marL="285750" indent="-285750" algn="just">
              <a:spcAft>
                <a:spcPts val="1200"/>
              </a:spcAft>
              <a:buFont typeface="Arial" panose="020B0604020202020204" pitchFamily="34" charset="0"/>
              <a:buChar char="•"/>
            </a:pPr>
            <a:r>
              <a:rPr lang="en-US" dirty="0">
                <a:latin typeface="Roboto"/>
                <a:ea typeface="Roboto"/>
                <a:cs typeface="Roboto"/>
                <a:sym typeface="Roboto"/>
              </a:rPr>
              <a:t>Develop a flight analysis and prediction system that utilizes historical flight data to provide accurate and reliable predictions of flight delays and cancellations and insights into factors that impact flight performance such as weather conditions, airline performance, and airport congestion. </a:t>
            </a:r>
          </a:p>
          <a:p>
            <a:pPr marL="285750" indent="-285750" algn="just">
              <a:spcAft>
                <a:spcPts val="1200"/>
              </a:spcAft>
              <a:buFont typeface="Arial" panose="020B0604020202020204" pitchFamily="34" charset="0"/>
              <a:buChar char="•"/>
            </a:pPr>
            <a:r>
              <a:rPr lang="en-US" dirty="0">
                <a:latin typeface="Roboto"/>
                <a:ea typeface="Roboto"/>
                <a:cs typeface="Roboto"/>
                <a:sym typeface="Roboto"/>
              </a:rPr>
              <a:t>The system should utilize Tableau to create interactive dashboards and visualizations that enable airlines, airports, and passengers to easily explore and understand the data. </a:t>
            </a:r>
          </a:p>
          <a:p>
            <a:pPr marL="285750" indent="-285750" algn="just">
              <a:spcAft>
                <a:spcPts val="1200"/>
              </a:spcAft>
              <a:buFont typeface="Arial" panose="020B0604020202020204" pitchFamily="34" charset="0"/>
              <a:buChar char="•"/>
            </a:pPr>
            <a:r>
              <a:rPr lang="en-US" dirty="0">
                <a:latin typeface="Roboto"/>
                <a:ea typeface="Roboto"/>
                <a:cs typeface="Roboto"/>
                <a:sym typeface="Roboto"/>
              </a:rPr>
              <a:t>The system should be able to analyze past data to identify patterns and trends and provide recommendations to help stakeholders make informed decisions and improve the overall travel experience. </a:t>
            </a:r>
          </a:p>
          <a:p>
            <a:pPr marL="285750" indent="-285750" algn="just">
              <a:spcAft>
                <a:spcPts val="1200"/>
              </a:spcAft>
              <a:buFont typeface="Arial" panose="020B0604020202020204" pitchFamily="34" charset="0"/>
              <a:buChar char="•"/>
            </a:pPr>
            <a:r>
              <a:rPr lang="en-US" dirty="0">
                <a:latin typeface="Roboto"/>
                <a:ea typeface="Roboto"/>
                <a:cs typeface="Roboto"/>
                <a:sym typeface="Roboto"/>
              </a:rPr>
              <a:t>The system should be scalable and easy to use, with the ability to process large volumes of data quickly and efficiently.</a:t>
            </a:r>
            <a:endParaRPr dirty="0">
              <a:latin typeface="Roboto"/>
              <a:ea typeface="Roboto"/>
              <a:cs typeface="Roboto"/>
              <a:sym typeface="Roboto"/>
            </a:endParaRPr>
          </a:p>
        </p:txBody>
      </p:sp>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Problem statement</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38959970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8" name="Google Shape;68;p14"/>
          <p:cNvSpPr txBox="1">
            <a:spLocks noGrp="1"/>
          </p:cNvSpPr>
          <p:nvPr>
            <p:ph type="body" idx="1"/>
          </p:nvPr>
        </p:nvSpPr>
        <p:spPr>
          <a:xfrm>
            <a:off x="1579875" y="1228350"/>
            <a:ext cx="7366200" cy="3416400"/>
          </a:xfrm>
          <a:prstGeom prst="rect">
            <a:avLst/>
          </a:prstGeom>
        </p:spPr>
        <p:txBody>
          <a:bodyPr spcFirstLastPara="1" wrap="square" lIns="91425" tIns="91425" rIns="91425" bIns="91425" anchor="t" anchorCtr="0">
            <a:normAutofit/>
          </a:bodyPr>
          <a:lstStyle/>
          <a:p>
            <a:pPr marL="285750" lvl="0" indent="-285750" algn="just" rtl="0">
              <a:spcBef>
                <a:spcPts val="0"/>
              </a:spcBef>
              <a:spcAft>
                <a:spcPts val="1200"/>
              </a:spcAf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sym typeface="Roboto"/>
              </a:rPr>
              <a:t>Data Source: We were able to obtain flight data in the form of individual CSV files from Kaggle.</a:t>
            </a:r>
          </a:p>
          <a:p>
            <a:pPr algn="just">
              <a:buFont typeface="Arial" panose="020B0604020202020204" pitchFamily="34" charset="0"/>
              <a:buChar char="•"/>
            </a:pPr>
            <a:r>
              <a:rPr lang="en-US" sz="1500" dirty="0">
                <a:effectLst/>
                <a:latin typeface="Roboto" panose="02000000000000000000" pitchFamily="2" charset="0"/>
                <a:ea typeface="Roboto" panose="02000000000000000000" pitchFamily="2" charset="0"/>
                <a:cs typeface="Roboto" panose="02000000000000000000" pitchFamily="2" charset="0"/>
                <a:hlinkClick r:id="rId4"/>
              </a:rPr>
              <a:t>https://www.kaggle.com/code/ioannistr/visualizing-us-flight-data/input?select=2006.csv</a:t>
            </a:r>
            <a:r>
              <a:rPr lang="en-US" sz="1500" dirty="0">
                <a:effectLst/>
                <a:latin typeface="Roboto" panose="02000000000000000000" pitchFamily="2" charset="0"/>
                <a:ea typeface="Roboto" panose="02000000000000000000" pitchFamily="2" charset="0"/>
                <a:cs typeface="Roboto" panose="02000000000000000000" pitchFamily="2" charset="0"/>
              </a:rPr>
              <a:t> - 1987 to 2008</a:t>
            </a:r>
          </a:p>
          <a:p>
            <a:pPr algn="just">
              <a:buFont typeface="Arial" panose="020B0604020202020204" pitchFamily="34" charset="0"/>
              <a:buChar char="•"/>
            </a:pPr>
            <a:r>
              <a:rPr lang="en-US" sz="1500" dirty="0">
                <a:effectLst/>
                <a:latin typeface="Roboto" panose="02000000000000000000" pitchFamily="2" charset="0"/>
                <a:ea typeface="Roboto" panose="02000000000000000000" pitchFamily="2" charset="0"/>
                <a:cs typeface="Roboto" panose="02000000000000000000" pitchFamily="2" charset="0"/>
                <a:hlinkClick r:id="rId5"/>
              </a:rPr>
              <a:t>https://www.kaggle.com/datasets/sherrytp/airline-delay-analysis</a:t>
            </a:r>
            <a:r>
              <a:rPr lang="en-US" sz="1500" dirty="0">
                <a:effectLst/>
                <a:latin typeface="Roboto" panose="02000000000000000000" pitchFamily="2" charset="0"/>
                <a:ea typeface="Roboto" panose="02000000000000000000" pitchFamily="2" charset="0"/>
                <a:cs typeface="Roboto" panose="02000000000000000000" pitchFamily="2" charset="0"/>
              </a:rPr>
              <a:t> - 2009 to 2019</a:t>
            </a:r>
          </a:p>
          <a:p>
            <a:pPr marL="285750" lvl="0" indent="-285750" algn="just" rtl="0">
              <a:spcBef>
                <a:spcPts val="0"/>
              </a:spcBef>
              <a:spcAft>
                <a:spcPts val="1200"/>
              </a:spcAf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sym typeface="Roboto"/>
              </a:rPr>
              <a:t>We considered data for roughly 20 years.</a:t>
            </a:r>
          </a:p>
          <a:p>
            <a:pPr marL="285750" indent="-285750" algn="just">
              <a:spcAft>
                <a:spcPts val="1200"/>
              </a:spcAft>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In total there were up to 125 million records of data which take up approximately 1.5GB and 14GB of compressed and raw space.</a:t>
            </a:r>
            <a:endParaRPr lang="en-US" sz="1500" dirty="0">
              <a:latin typeface="Roboto" panose="02000000000000000000" pitchFamily="2" charset="0"/>
              <a:ea typeface="Roboto" panose="02000000000000000000" pitchFamily="2" charset="0"/>
              <a:cs typeface="Roboto" panose="02000000000000000000" pitchFamily="2" charset="0"/>
              <a:sym typeface="Roboto"/>
            </a:endParaRPr>
          </a:p>
          <a:p>
            <a:pPr marL="285750" lvl="0" indent="-285750" algn="l" rtl="0">
              <a:spcBef>
                <a:spcPts val="0"/>
              </a:spcBef>
              <a:spcAft>
                <a:spcPts val="1200"/>
              </a:spcAft>
              <a:buFont typeface="Arial" panose="020B0604020202020204" pitchFamily="34" charset="0"/>
              <a:buChar char="•"/>
            </a:pPr>
            <a:endParaRPr sz="1500" dirty="0">
              <a:latin typeface="Roboto" panose="02000000000000000000" pitchFamily="2" charset="0"/>
              <a:ea typeface="Roboto" panose="02000000000000000000" pitchFamily="2" charset="0"/>
              <a:cs typeface="Roboto" panose="02000000000000000000" pitchFamily="2" charset="0"/>
              <a:sym typeface="Roboto"/>
            </a:endParaRPr>
          </a:p>
        </p:txBody>
      </p:sp>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Dataset Description</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spTree>
    <p:extLst>
      <p:ext uri="{BB962C8B-B14F-4D97-AF65-F5344CB8AC3E}">
        <p14:creationId xmlns:p14="http://schemas.microsoft.com/office/powerpoint/2010/main" val="363323336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Dataset Description</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graphicFrame>
        <p:nvGraphicFramePr>
          <p:cNvPr id="4" name="Table 4">
            <a:extLst>
              <a:ext uri="{FF2B5EF4-FFF2-40B4-BE49-F238E27FC236}">
                <a16:creationId xmlns:a16="http://schemas.microsoft.com/office/drawing/2014/main" id="{7BA1D730-BC50-182D-C204-3F721BB4DCF3}"/>
              </a:ext>
            </a:extLst>
          </p:cNvPr>
          <p:cNvGraphicFramePr>
            <a:graphicFrameLocks noGrp="1"/>
          </p:cNvGraphicFramePr>
          <p:nvPr>
            <p:extLst>
              <p:ext uri="{D42A27DB-BD31-4B8C-83A1-F6EECF244321}">
                <p14:modId xmlns:p14="http://schemas.microsoft.com/office/powerpoint/2010/main" val="38908"/>
              </p:ext>
            </p:extLst>
          </p:nvPr>
        </p:nvGraphicFramePr>
        <p:xfrm>
          <a:off x="2093843" y="1093304"/>
          <a:ext cx="6235147" cy="3681454"/>
        </p:xfrm>
        <a:graphic>
          <a:graphicData uri="http://schemas.openxmlformats.org/drawingml/2006/table">
            <a:tbl>
              <a:tblPr firstRow="1" bandRow="1">
                <a:tableStyleId>{616DA210-FB5B-4158-B5E0-FEB733F419BA}</a:tableStyleId>
              </a:tblPr>
              <a:tblGrid>
                <a:gridCol w="1409685">
                  <a:extLst>
                    <a:ext uri="{9D8B030D-6E8A-4147-A177-3AD203B41FA5}">
                      <a16:colId xmlns:a16="http://schemas.microsoft.com/office/drawing/2014/main" val="262270498"/>
                    </a:ext>
                  </a:extLst>
                </a:gridCol>
                <a:gridCol w="4825462">
                  <a:extLst>
                    <a:ext uri="{9D8B030D-6E8A-4147-A177-3AD203B41FA5}">
                      <a16:colId xmlns:a16="http://schemas.microsoft.com/office/drawing/2014/main" val="3237076307"/>
                    </a:ext>
                  </a:extLst>
                </a:gridCol>
              </a:tblGrid>
              <a:tr h="271670">
                <a:tc>
                  <a:txBody>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Name</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Description</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057878688"/>
                  </a:ext>
                </a:extLst>
              </a:tr>
              <a:tr h="249141">
                <a:tc>
                  <a:txBody>
                    <a:bodyPr/>
                    <a:lstStyle/>
                    <a:p>
                      <a:r>
                        <a:rPr lang="en-US" sz="1200" dirty="0">
                          <a:latin typeface="Roboto" panose="02000000000000000000" pitchFamily="2" charset="0"/>
                          <a:ea typeface="Roboto" panose="02000000000000000000" pitchFamily="2" charset="0"/>
                          <a:cs typeface="Roboto" panose="02000000000000000000" pitchFamily="2" charset="0"/>
                        </a:rPr>
                        <a:t>Year</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200" dirty="0">
                          <a:latin typeface="Roboto" panose="02000000000000000000" pitchFamily="2" charset="0"/>
                          <a:ea typeface="Roboto" panose="02000000000000000000" pitchFamily="2" charset="0"/>
                          <a:cs typeface="Roboto" panose="02000000000000000000" pitchFamily="2" charset="0"/>
                        </a:rPr>
                        <a:t>1988-2019</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09700520"/>
                  </a:ext>
                </a:extLst>
              </a:tr>
              <a:tr h="279621">
                <a:tc>
                  <a:txBody>
                    <a:bodyPr/>
                    <a:lstStyle/>
                    <a:p>
                      <a:r>
                        <a:rPr lang="en-US" sz="1200" dirty="0">
                          <a:latin typeface="Roboto" panose="02000000000000000000" pitchFamily="2" charset="0"/>
                          <a:ea typeface="Roboto" panose="02000000000000000000" pitchFamily="2" charset="0"/>
                          <a:cs typeface="Roboto" panose="02000000000000000000" pitchFamily="2" charset="0"/>
                        </a:rPr>
                        <a:t>Month</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200" dirty="0">
                          <a:latin typeface="Roboto" panose="02000000000000000000" pitchFamily="2" charset="0"/>
                          <a:ea typeface="Roboto" panose="02000000000000000000" pitchFamily="2" charset="0"/>
                          <a:cs typeface="Roboto" panose="02000000000000000000" pitchFamily="2" charset="0"/>
                        </a:rPr>
                        <a:t>1-12</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850129165"/>
                  </a:ext>
                </a:extLst>
              </a:tr>
              <a:tr h="284922">
                <a:tc>
                  <a:txBody>
                    <a:bodyPr/>
                    <a:lstStyle/>
                    <a:p>
                      <a:r>
                        <a:rPr lang="en-US" sz="1200" dirty="0">
                          <a:latin typeface="Roboto" panose="02000000000000000000" pitchFamily="2" charset="0"/>
                          <a:ea typeface="Roboto" panose="02000000000000000000" pitchFamily="2" charset="0"/>
                          <a:cs typeface="Roboto" panose="02000000000000000000" pitchFamily="2" charset="0"/>
                        </a:rPr>
                        <a:t>DayofMonth</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200" dirty="0">
                          <a:latin typeface="Roboto" panose="02000000000000000000" pitchFamily="2" charset="0"/>
                          <a:ea typeface="Roboto" panose="02000000000000000000" pitchFamily="2" charset="0"/>
                          <a:cs typeface="Roboto" panose="02000000000000000000" pitchFamily="2" charset="0"/>
                        </a:rPr>
                        <a:t>1-31</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63634410"/>
                  </a:ext>
                </a:extLst>
              </a:tr>
              <a:tr h="291548">
                <a:tc>
                  <a:txBody>
                    <a:bodyPr/>
                    <a:lstStyle/>
                    <a:p>
                      <a:r>
                        <a:rPr lang="en-US" sz="1200" dirty="0">
                          <a:latin typeface="Roboto" panose="02000000000000000000" pitchFamily="2" charset="0"/>
                          <a:ea typeface="Roboto" panose="02000000000000000000" pitchFamily="2" charset="0"/>
                          <a:cs typeface="Roboto" panose="02000000000000000000" pitchFamily="2" charset="0"/>
                        </a:rPr>
                        <a:t>DayOfWeek</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200" dirty="0">
                          <a:latin typeface="Roboto" panose="02000000000000000000" pitchFamily="2" charset="0"/>
                          <a:ea typeface="Roboto" panose="02000000000000000000" pitchFamily="2" charset="0"/>
                          <a:cs typeface="Roboto" panose="02000000000000000000" pitchFamily="2" charset="0"/>
                        </a:rPr>
                        <a:t>1-7</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867436237"/>
                  </a:ext>
                </a:extLst>
              </a:tr>
              <a:tr h="298174">
                <a:tc>
                  <a:txBody>
                    <a:bodyPr/>
                    <a:lstStyle/>
                    <a:p>
                      <a:r>
                        <a:rPr lang="en-US" sz="1200" dirty="0">
                          <a:latin typeface="Roboto" panose="02000000000000000000" pitchFamily="2" charset="0"/>
                          <a:ea typeface="Roboto" panose="02000000000000000000" pitchFamily="2" charset="0"/>
                          <a:cs typeface="Roboto" panose="02000000000000000000" pitchFamily="2" charset="0"/>
                        </a:rPr>
                        <a:t>DepTime</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200" dirty="0">
                          <a:latin typeface="Roboto" panose="02000000000000000000" pitchFamily="2" charset="0"/>
                          <a:ea typeface="Roboto" panose="02000000000000000000" pitchFamily="2" charset="0"/>
                          <a:cs typeface="Roboto" panose="02000000000000000000" pitchFamily="2" charset="0"/>
                        </a:rPr>
                        <a:t>actual departure time(local, hhmm)​</a:t>
                      </a:r>
                    </a:p>
                  </a:txBody>
                  <a:tcPr/>
                </a:tc>
                <a:extLst>
                  <a:ext uri="{0D108BD9-81ED-4DB2-BD59-A6C34878D82A}">
                    <a16:rowId xmlns:a16="http://schemas.microsoft.com/office/drawing/2014/main" val="1301783901"/>
                  </a:ext>
                </a:extLst>
              </a:tr>
              <a:tr h="291548">
                <a:tc>
                  <a:txBody>
                    <a:bodyPr/>
                    <a:lstStyle/>
                    <a:p>
                      <a:r>
                        <a:rPr lang="en-US" sz="1200" dirty="0">
                          <a:latin typeface="Roboto" panose="02000000000000000000" pitchFamily="2" charset="0"/>
                          <a:ea typeface="Roboto" panose="02000000000000000000" pitchFamily="2" charset="0"/>
                          <a:cs typeface="Roboto" panose="02000000000000000000" pitchFamily="2" charset="0"/>
                        </a:rPr>
                        <a:t>CRSDepTime</a:t>
                      </a:r>
                      <a:endParaRPr lang="en-IN"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scheduled departure time  (local, hhmm)​</a:t>
                      </a:r>
                    </a:p>
                  </a:txBody>
                  <a:tcPr/>
                </a:tc>
                <a:extLst>
                  <a:ext uri="{0D108BD9-81ED-4DB2-BD59-A6C34878D82A}">
                    <a16:rowId xmlns:a16="http://schemas.microsoft.com/office/drawing/2014/main" val="417361163"/>
                  </a:ext>
                </a:extLst>
              </a:tr>
              <a:tr h="2981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ArrTime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actual arrival time (local, hhmm)​</a:t>
                      </a:r>
                    </a:p>
                  </a:txBody>
                  <a:tcPr/>
                </a:tc>
                <a:extLst>
                  <a:ext uri="{0D108BD9-81ED-4DB2-BD59-A6C34878D82A}">
                    <a16:rowId xmlns:a16="http://schemas.microsoft.com/office/drawing/2014/main" val="2533444643"/>
                  </a:ext>
                </a:extLst>
              </a:tr>
              <a:tr h="2584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CRSArrTime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scheduled arrival time (local, hhmm)</a:t>
                      </a:r>
                    </a:p>
                  </a:txBody>
                  <a:tcPr/>
                </a:tc>
                <a:extLst>
                  <a:ext uri="{0D108BD9-81ED-4DB2-BD59-A6C34878D82A}">
                    <a16:rowId xmlns:a16="http://schemas.microsoft.com/office/drawing/2014/main" val="2083805864"/>
                  </a:ext>
                </a:extLst>
              </a:tr>
              <a:tr h="2756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ArrDelay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Arrival delay in minutes</a:t>
                      </a:r>
                    </a:p>
                  </a:txBody>
                  <a:tcPr/>
                </a:tc>
                <a:extLst>
                  <a:ext uri="{0D108BD9-81ED-4DB2-BD59-A6C34878D82A}">
                    <a16:rowId xmlns:a16="http://schemas.microsoft.com/office/drawing/2014/main" val="2055174061"/>
                  </a:ext>
                </a:extLst>
              </a:tr>
              <a:tr h="2584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DepDelay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Departure delay in minutes</a:t>
                      </a:r>
                    </a:p>
                  </a:txBody>
                  <a:tcPr/>
                </a:tc>
                <a:extLst>
                  <a:ext uri="{0D108BD9-81ED-4DB2-BD59-A6C34878D82A}">
                    <a16:rowId xmlns:a16="http://schemas.microsoft.com/office/drawing/2014/main" val="2321109105"/>
                  </a:ext>
                </a:extLst>
              </a:tr>
              <a:tr h="2822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AirTime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Total airtime in minutes</a:t>
                      </a:r>
                    </a:p>
                  </a:txBody>
                  <a:tcPr/>
                </a:tc>
                <a:extLst>
                  <a:ext uri="{0D108BD9-81ED-4DB2-BD59-A6C34878D82A}">
                    <a16:rowId xmlns:a16="http://schemas.microsoft.com/office/drawing/2014/main" val="1373701533"/>
                  </a:ext>
                </a:extLst>
              </a:tr>
              <a:tr h="2822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Origin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cap="none" spc="0" dirty="0">
                          <a:solidFill>
                            <a:schemeClr val="tx1"/>
                          </a:solidFill>
                          <a:effectLst/>
                          <a:latin typeface="Roboto" panose="02000000000000000000" pitchFamily="2" charset="0"/>
                          <a:ea typeface="Roboto" panose="02000000000000000000" pitchFamily="2" charset="0"/>
                          <a:cs typeface="Roboto" panose="02000000000000000000" pitchFamily="2" charset="0"/>
                        </a:rPr>
                        <a:t>Origin airport code</a:t>
                      </a:r>
                    </a:p>
                  </a:txBody>
                  <a:tcPr/>
                </a:tc>
                <a:extLst>
                  <a:ext uri="{0D108BD9-81ED-4DB2-BD59-A6C34878D82A}">
                    <a16:rowId xmlns:a16="http://schemas.microsoft.com/office/drawing/2014/main" val="1847522399"/>
                  </a:ext>
                </a:extLst>
              </a:tr>
            </a:tbl>
          </a:graphicData>
        </a:graphic>
      </p:graphicFrame>
    </p:spTree>
    <p:extLst>
      <p:ext uri="{BB962C8B-B14F-4D97-AF65-F5344CB8AC3E}">
        <p14:creationId xmlns:p14="http://schemas.microsoft.com/office/powerpoint/2010/main" val="6221175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58000"/>
          </a:blip>
          <a:srcRect l="41343" r="39870"/>
          <a:stretch/>
        </p:blipFill>
        <p:spPr>
          <a:xfrm>
            <a:off x="0" y="0"/>
            <a:ext cx="1466174" cy="5143500"/>
          </a:xfrm>
          <a:prstGeom prst="rect">
            <a:avLst/>
          </a:prstGeom>
          <a:noFill/>
          <a:ln>
            <a:noFill/>
          </a:ln>
          <a:effectLst>
            <a:outerShdw blurRad="57150" dist="19050" dir="5400000" algn="bl" rotWithShape="0">
              <a:srgbClr val="000000">
                <a:alpha val="50000"/>
              </a:srgbClr>
            </a:outerShdw>
          </a:effectLst>
        </p:spPr>
      </p:pic>
      <p:sp>
        <p:nvSpPr>
          <p:cNvPr id="69" name="Google Shape;69;p14"/>
          <p:cNvSpPr/>
          <p:nvPr/>
        </p:nvSpPr>
        <p:spPr>
          <a:xfrm>
            <a:off x="254150" y="204725"/>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1466175" y="204725"/>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Workflow</a:t>
            </a:r>
            <a:endParaRPr dirty="0">
              <a:latin typeface="Oswald Medium"/>
              <a:ea typeface="Oswald Medium"/>
              <a:cs typeface="Oswald Medium"/>
              <a:sym typeface="Oswald Medium"/>
            </a:endParaRPr>
          </a:p>
        </p:txBody>
      </p:sp>
      <p:cxnSp>
        <p:nvCxnSpPr>
          <p:cNvPr id="71" name="Google Shape;71;p14"/>
          <p:cNvCxnSpPr/>
          <p:nvPr/>
        </p:nvCxnSpPr>
        <p:spPr>
          <a:xfrm rot="10800000" flipH="1">
            <a:off x="254145" y="777435"/>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5" name="Picture 4" descr="A picture containing text, screenshot, font&#10;&#10;Description automatically generated">
            <a:extLst>
              <a:ext uri="{FF2B5EF4-FFF2-40B4-BE49-F238E27FC236}">
                <a16:creationId xmlns:a16="http://schemas.microsoft.com/office/drawing/2014/main" id="{BC7EE9C9-581A-5282-4215-8EC0E7E2A103}"/>
              </a:ext>
            </a:extLst>
          </p:cNvPr>
          <p:cNvPicPr>
            <a:picLocks noChangeAspect="1"/>
          </p:cNvPicPr>
          <p:nvPr/>
        </p:nvPicPr>
        <p:blipFill>
          <a:blip r:embed="rId4"/>
          <a:stretch>
            <a:fillRect/>
          </a:stretch>
        </p:blipFill>
        <p:spPr>
          <a:xfrm>
            <a:off x="2329729" y="1166191"/>
            <a:ext cx="6112957" cy="3207026"/>
          </a:xfrm>
          <a:prstGeom prst="rect">
            <a:avLst/>
          </a:prstGeom>
        </p:spPr>
      </p:pic>
      <p:pic>
        <p:nvPicPr>
          <p:cNvPr id="1028" name="Picture 4" descr="Kaggle Brand Guidelines">
            <a:extLst>
              <a:ext uri="{FF2B5EF4-FFF2-40B4-BE49-F238E27FC236}">
                <a16:creationId xmlns:a16="http://schemas.microsoft.com/office/drawing/2014/main" id="{0BD7F350-EFBC-779D-E211-CA9A23AA2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616" y="1190005"/>
            <a:ext cx="1099931" cy="498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ject Jupyter | Home">
            <a:extLst>
              <a:ext uri="{FF2B5EF4-FFF2-40B4-BE49-F238E27FC236}">
                <a16:creationId xmlns:a16="http://schemas.microsoft.com/office/drawing/2014/main" id="{EBDCF9FD-7815-014E-3599-BA3226CEB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1944" y="2537588"/>
            <a:ext cx="970726" cy="5104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ache Spark SVG Vector Logos - Vector Logo Zone">
            <a:extLst>
              <a:ext uri="{FF2B5EF4-FFF2-40B4-BE49-F238E27FC236}">
                <a16:creationId xmlns:a16="http://schemas.microsoft.com/office/drawing/2014/main" id="{1868391B-A7F1-3E87-65C3-D342E50D8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7304" y="4506567"/>
            <a:ext cx="868018" cy="4340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ngoDB logo and symbol, meaning, history, PNG">
            <a:extLst>
              <a:ext uri="{FF2B5EF4-FFF2-40B4-BE49-F238E27FC236}">
                <a16:creationId xmlns:a16="http://schemas.microsoft.com/office/drawing/2014/main" id="{6006FD6D-E425-EF18-7F98-5D6676E080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435" y="4388706"/>
            <a:ext cx="954158" cy="5946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ableau Logo, symbol, meaning, history, PNG, brand">
            <a:extLst>
              <a:ext uri="{FF2B5EF4-FFF2-40B4-BE49-F238E27FC236}">
                <a16:creationId xmlns:a16="http://schemas.microsoft.com/office/drawing/2014/main" id="{FDF44CBD-B75C-77F8-BFFC-1532CC8019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494" y="4483376"/>
            <a:ext cx="1178793" cy="66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381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EDA</a:t>
            </a:r>
            <a:br>
              <a:rPr lang="en" dirty="0">
                <a:latin typeface="Oswald Medium"/>
                <a:ea typeface="Oswald Medium"/>
                <a:cs typeface="Oswald Medium"/>
                <a:sym typeface="Oswald Medium"/>
              </a:rPr>
            </a:b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2" name="Picture 1">
            <a:extLst>
              <a:ext uri="{FF2B5EF4-FFF2-40B4-BE49-F238E27FC236}">
                <a16:creationId xmlns:a16="http://schemas.microsoft.com/office/drawing/2014/main" id="{DF306339-12BD-3193-FEF5-AC37C60112CD}"/>
              </a:ext>
            </a:extLst>
          </p:cNvPr>
          <p:cNvPicPr>
            <a:picLocks noChangeAspect="1"/>
          </p:cNvPicPr>
          <p:nvPr/>
        </p:nvPicPr>
        <p:blipFill>
          <a:blip r:embed="rId4"/>
          <a:stretch>
            <a:fillRect/>
          </a:stretch>
        </p:blipFill>
        <p:spPr>
          <a:xfrm>
            <a:off x="514075" y="1898927"/>
            <a:ext cx="3203161" cy="2183563"/>
          </a:xfrm>
          <a:prstGeom prst="rect">
            <a:avLst/>
          </a:prstGeom>
        </p:spPr>
      </p:pic>
      <p:pic>
        <p:nvPicPr>
          <p:cNvPr id="3" name="Picture 2">
            <a:extLst>
              <a:ext uri="{FF2B5EF4-FFF2-40B4-BE49-F238E27FC236}">
                <a16:creationId xmlns:a16="http://schemas.microsoft.com/office/drawing/2014/main" id="{20FDD6AF-B368-B79E-CF9E-77BF0484421A}"/>
              </a:ext>
            </a:extLst>
          </p:cNvPr>
          <p:cNvPicPr>
            <a:picLocks noChangeAspect="1"/>
          </p:cNvPicPr>
          <p:nvPr/>
        </p:nvPicPr>
        <p:blipFill>
          <a:blip r:embed="rId5"/>
          <a:stretch>
            <a:fillRect/>
          </a:stretch>
        </p:blipFill>
        <p:spPr>
          <a:xfrm>
            <a:off x="4525617" y="1864969"/>
            <a:ext cx="3425688" cy="2306308"/>
          </a:xfrm>
          <a:prstGeom prst="rect">
            <a:avLst/>
          </a:prstGeom>
        </p:spPr>
      </p:pic>
    </p:spTree>
    <p:extLst>
      <p:ext uri="{BB962C8B-B14F-4D97-AF65-F5344CB8AC3E}">
        <p14:creationId xmlns:p14="http://schemas.microsoft.com/office/powerpoint/2010/main" val="12003551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Oswald Medium"/>
                <a:ea typeface="Oswald Medium"/>
                <a:cs typeface="Oswald Medium"/>
                <a:sym typeface="Oswald Medium"/>
              </a:rPr>
              <a:t>EDA</a:t>
            </a:r>
            <a:br>
              <a:rPr lang="en" dirty="0">
                <a:latin typeface="Oswald Medium"/>
                <a:ea typeface="Oswald Medium"/>
                <a:cs typeface="Oswald Medium"/>
                <a:sym typeface="Oswald Medium"/>
              </a:rPr>
            </a:b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4" name="Picture 3">
            <a:extLst>
              <a:ext uri="{FF2B5EF4-FFF2-40B4-BE49-F238E27FC236}">
                <a16:creationId xmlns:a16="http://schemas.microsoft.com/office/drawing/2014/main" id="{9525E094-36AA-896F-DBBA-E01AC33508D5}"/>
              </a:ext>
            </a:extLst>
          </p:cNvPr>
          <p:cNvPicPr>
            <a:picLocks noChangeAspect="1"/>
          </p:cNvPicPr>
          <p:nvPr/>
        </p:nvPicPr>
        <p:blipFill>
          <a:blip r:embed="rId4"/>
          <a:stretch>
            <a:fillRect/>
          </a:stretch>
        </p:blipFill>
        <p:spPr>
          <a:xfrm>
            <a:off x="607241" y="1649895"/>
            <a:ext cx="4013901" cy="2734265"/>
          </a:xfrm>
          <a:prstGeom prst="rect">
            <a:avLst/>
          </a:prstGeom>
        </p:spPr>
      </p:pic>
      <p:pic>
        <p:nvPicPr>
          <p:cNvPr id="6" name="Picture 5">
            <a:extLst>
              <a:ext uri="{FF2B5EF4-FFF2-40B4-BE49-F238E27FC236}">
                <a16:creationId xmlns:a16="http://schemas.microsoft.com/office/drawing/2014/main" id="{896A1643-4858-EB9C-1B31-009F7D2381BE}"/>
              </a:ext>
            </a:extLst>
          </p:cNvPr>
          <p:cNvPicPr>
            <a:picLocks noChangeAspect="1"/>
          </p:cNvPicPr>
          <p:nvPr/>
        </p:nvPicPr>
        <p:blipFill>
          <a:blip r:embed="rId5"/>
          <a:stretch>
            <a:fillRect/>
          </a:stretch>
        </p:blipFill>
        <p:spPr>
          <a:xfrm>
            <a:off x="4863615" y="1683027"/>
            <a:ext cx="3648474" cy="2706932"/>
          </a:xfrm>
          <a:prstGeom prst="rect">
            <a:avLst/>
          </a:prstGeom>
        </p:spPr>
      </p:pic>
    </p:spTree>
    <p:extLst>
      <p:ext uri="{BB962C8B-B14F-4D97-AF65-F5344CB8AC3E}">
        <p14:creationId xmlns:p14="http://schemas.microsoft.com/office/powerpoint/2010/main" val="2210340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3">
            <a:alphaModFix amt="63000"/>
          </a:blip>
          <a:srcRect t="30095" b="43579"/>
          <a:stretch/>
        </p:blipFill>
        <p:spPr>
          <a:xfrm>
            <a:off x="0" y="0"/>
            <a:ext cx="9144000" cy="879125"/>
          </a:xfrm>
          <a:prstGeom prst="rect">
            <a:avLst/>
          </a:prstGeom>
          <a:noFill/>
          <a:ln>
            <a:noFill/>
          </a:ln>
        </p:spPr>
      </p:pic>
      <p:sp>
        <p:nvSpPr>
          <p:cNvPr id="78" name="Google Shape;78;p15"/>
          <p:cNvSpPr/>
          <p:nvPr/>
        </p:nvSpPr>
        <p:spPr>
          <a:xfrm>
            <a:off x="203625" y="467450"/>
            <a:ext cx="8628600" cy="5727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15650" y="467450"/>
            <a:ext cx="655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Oswald Medium"/>
                <a:ea typeface="Oswald Medium"/>
                <a:cs typeface="Oswald Medium"/>
                <a:sym typeface="Oswald Medium"/>
              </a:rPr>
              <a:t>EDA</a:t>
            </a:r>
            <a:endParaRPr dirty="0">
              <a:latin typeface="Oswald Medium"/>
              <a:ea typeface="Oswald Medium"/>
              <a:cs typeface="Oswald Medium"/>
              <a:sym typeface="Oswald Medium"/>
            </a:endParaRPr>
          </a:p>
        </p:txBody>
      </p:sp>
      <p:cxnSp>
        <p:nvCxnSpPr>
          <p:cNvPr id="80" name="Google Shape;80;p15"/>
          <p:cNvCxnSpPr/>
          <p:nvPr/>
        </p:nvCxnSpPr>
        <p:spPr>
          <a:xfrm rot="10800000" flipH="1">
            <a:off x="203620" y="1029960"/>
            <a:ext cx="2758800" cy="10200"/>
          </a:xfrm>
          <a:prstGeom prst="straightConnector1">
            <a:avLst/>
          </a:prstGeom>
          <a:noFill/>
          <a:ln w="38100" cap="flat" cmpd="sng">
            <a:solidFill>
              <a:srgbClr val="CC0000"/>
            </a:solidFill>
            <a:prstDash val="solid"/>
            <a:round/>
            <a:headEnd type="none" w="med" len="med"/>
            <a:tailEnd type="none" w="med" len="med"/>
          </a:ln>
        </p:spPr>
      </p:cxnSp>
      <p:pic>
        <p:nvPicPr>
          <p:cNvPr id="2" name="Picture 1">
            <a:extLst>
              <a:ext uri="{FF2B5EF4-FFF2-40B4-BE49-F238E27FC236}">
                <a16:creationId xmlns:a16="http://schemas.microsoft.com/office/drawing/2014/main" id="{EC8655A6-B18D-C915-0AE8-DDF5AF4B50EE}"/>
              </a:ext>
            </a:extLst>
          </p:cNvPr>
          <p:cNvPicPr>
            <a:picLocks noChangeAspect="1"/>
          </p:cNvPicPr>
          <p:nvPr/>
        </p:nvPicPr>
        <p:blipFill>
          <a:blip r:embed="rId4"/>
          <a:stretch>
            <a:fillRect/>
          </a:stretch>
        </p:blipFill>
        <p:spPr>
          <a:xfrm>
            <a:off x="1452901" y="1401961"/>
            <a:ext cx="5882177" cy="3388700"/>
          </a:xfrm>
          <a:prstGeom prst="rect">
            <a:avLst/>
          </a:prstGeom>
        </p:spPr>
      </p:pic>
    </p:spTree>
    <p:extLst>
      <p:ext uri="{BB962C8B-B14F-4D97-AF65-F5344CB8AC3E}">
        <p14:creationId xmlns:p14="http://schemas.microsoft.com/office/powerpoint/2010/main" val="224552687"/>
      </p:ext>
    </p:extLst>
  </p:cSld>
  <p:clrMapOvr>
    <a:masterClrMapping/>
  </p:clrMapOvr>
  <p:transition spd="slow">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626</Words>
  <Application>Microsoft Office PowerPoint</Application>
  <PresentationFormat>On-screen Show (16:9)</PresentationFormat>
  <Paragraphs>98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Oswald Medium</vt:lpstr>
      <vt:lpstr>Arial</vt:lpstr>
      <vt:lpstr>Roboto</vt:lpstr>
      <vt:lpstr>Roboto Medium</vt:lpstr>
      <vt:lpstr>Simple Light</vt:lpstr>
      <vt:lpstr>Flight Delay Analysis and Prediction</vt:lpstr>
      <vt:lpstr>Table of Contents</vt:lpstr>
      <vt:lpstr>Problem statement</vt:lpstr>
      <vt:lpstr>Dataset Description</vt:lpstr>
      <vt:lpstr>Dataset Description</vt:lpstr>
      <vt:lpstr>Workflow</vt:lpstr>
      <vt:lpstr>EDA </vt:lpstr>
      <vt:lpstr>EDA </vt:lpstr>
      <vt:lpstr>EDA</vt:lpstr>
      <vt:lpstr>Data feeding to MongoDB</vt:lpstr>
      <vt:lpstr>Data cleansing using MongoDB</vt:lpstr>
      <vt:lpstr>Data upload to S3 and connection with Databricks</vt:lpstr>
      <vt:lpstr>Delay prediction</vt:lpstr>
      <vt:lpstr>Delay Prediction</vt:lpstr>
      <vt:lpstr>Tableau Dashboard</vt:lpstr>
      <vt:lpstr>Tableau Dashboard</vt:lpstr>
      <vt:lpstr>Results</vt:lpstr>
      <vt:lpstr>Future Consideration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Redesign of UMBC Library Website</dc:title>
  <cp:lastModifiedBy>Varun B</cp:lastModifiedBy>
  <cp:revision>13</cp:revision>
  <dcterms:modified xsi:type="dcterms:W3CDTF">2023-05-15T01:24:02Z</dcterms:modified>
</cp:coreProperties>
</file>